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ow angle exterior view of a modern building facade covered with aluminum discs under a clear, blue sky"/>
          <p:cNvSpPr/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ow angle view of a modern, curved building under a cloudy sky"/>
          <p:cNvSpPr/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View from inside a modern white building with glass panels, looking up to a bright, partly cloudy sky"/>
          <p:cNvSpPr/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ow angle view of the Azadi Tower in Tehran, Iran against a clear, bright sky"/>
          <p:cNvSpPr/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iew from inside a stone structure, looking out toward stairs and a clear, blue sky"/>
          <p:cNvSpPr/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 modern white building with glass panels against a clear, blue sky"/>
          <p:cNvSpPr/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mall section of a modern shell bridge in Qingdao, Shandong, China with a partly cloudy sky above"/>
          <p:cNvSpPr/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hyperlink" Target="https://www.ncbi.nlm.nih.gov/pmc/articles/PMC3010736/#R10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he Importance of Telling Difficult Family Storie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Importance of Telling Difficult Family Stories</a:t>
            </a:r>
          </a:p>
        </p:txBody>
      </p:sp>
      <p:sp>
        <p:nvSpPr>
          <p:cNvPr id="152" name="without traumatizing your reader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without traumatizing your reader</a:t>
            </a:r>
          </a:p>
        </p:txBody>
      </p:sp>
      <p:sp>
        <p:nvSpPr>
          <p:cNvPr id="153" name="Studies that discuss family trauma"/>
          <p:cNvSpPr txBox="1"/>
          <p:nvPr/>
        </p:nvSpPr>
        <p:spPr>
          <a:xfrm>
            <a:off x="6862762" y="8819965"/>
            <a:ext cx="10658476" cy="907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Studies that discuss family trauma</a:t>
            </a:r>
          </a:p>
        </p:txBody>
      </p:sp>
      <p:sp>
        <p:nvSpPr>
          <p:cNvPr id="154" name="How to bring family trauma to the surface"/>
          <p:cNvSpPr txBox="1"/>
          <p:nvPr/>
        </p:nvSpPr>
        <p:spPr>
          <a:xfrm>
            <a:off x="5783999" y="9737138"/>
            <a:ext cx="12816002" cy="907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How to bring family trauma to the surface</a:t>
            </a:r>
          </a:p>
        </p:txBody>
      </p:sp>
      <p:sp>
        <p:nvSpPr>
          <p:cNvPr id="155" name="How to write about trauma in your family history"/>
          <p:cNvSpPr txBox="1"/>
          <p:nvPr/>
        </p:nvSpPr>
        <p:spPr>
          <a:xfrm>
            <a:off x="4793704" y="11703588"/>
            <a:ext cx="14796593" cy="907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How to write about trauma in your family history</a:t>
            </a:r>
          </a:p>
        </p:txBody>
      </p:sp>
      <p:sp>
        <p:nvSpPr>
          <p:cNvPr id="156" name="Options for self-publishing your family history"/>
          <p:cNvSpPr txBox="1"/>
          <p:nvPr/>
        </p:nvSpPr>
        <p:spPr>
          <a:xfrm>
            <a:off x="5193182" y="10730511"/>
            <a:ext cx="13997636" cy="90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Options for self-publishing your family history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4"/>
      <p:bldP build="whole" bldLvl="1" animBg="1" rev="0" advAuto="0" spid="154" grpId="2"/>
      <p:bldP build="whole" bldLvl="1" animBg="1" rev="0" advAuto="0" spid="153" grpId="1"/>
      <p:bldP build="whole" bldLvl="1" animBg="1" rev="0" advAuto="0" spid="156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What was it like when your mother died?…"/>
          <p:cNvSpPr txBox="1"/>
          <p:nvPr/>
        </p:nvSpPr>
        <p:spPr>
          <a:xfrm>
            <a:off x="548502" y="10075247"/>
            <a:ext cx="23286995" cy="2461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What was it like when your mother died?</a:t>
            </a:r>
            <a:endParaRPr i="1"/>
          </a:p>
          <a:p>
            <a:pPr defTabSz="457200"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i="1"/>
          </a:p>
          <a:p>
            <a:pPr defTabSz="457200"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What was the hardest experience of your childhood? 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9435" r="0" b="20900"/>
          <a:stretch>
            <a:fillRect/>
          </a:stretch>
        </p:blipFill>
        <p:spPr>
          <a:xfrm>
            <a:off x="4572000" y="1030265"/>
            <a:ext cx="15240000" cy="7077809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Be specific or leave it wide open:"/>
          <p:cNvSpPr txBox="1"/>
          <p:nvPr/>
        </p:nvSpPr>
        <p:spPr>
          <a:xfrm>
            <a:off x="4893359" y="8661732"/>
            <a:ext cx="14597281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89000" indent="-889000" algn="l" defTabSz="457200">
              <a:buSzPct val="123000"/>
              <a:buChar char="•"/>
              <a:defRPr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 specific or leave it wide open: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Hand him/her a list of questions and give them a moment; get a snack, etc, then start the interview."/>
          <p:cNvSpPr txBox="1"/>
          <p:nvPr/>
        </p:nvSpPr>
        <p:spPr>
          <a:xfrm>
            <a:off x="996565" y="2268156"/>
            <a:ext cx="9604465" cy="515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89000" indent="-889000" algn="l" defTabSz="457200">
              <a:buSzPct val="123000"/>
              <a:buChar char="•"/>
              <a:defRPr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Hand him/her a list of questions and give them a moment; get a snack, etc, then start the interview.</a:t>
            </a:r>
          </a:p>
        </p:txBody>
      </p:sp>
      <p:sp>
        <p:nvSpPr>
          <p:cNvPr id="202" name="Let them write their answers; no face to face interview."/>
          <p:cNvSpPr txBox="1"/>
          <p:nvPr/>
        </p:nvSpPr>
        <p:spPr>
          <a:xfrm>
            <a:off x="1035487" y="8044158"/>
            <a:ext cx="9947069" cy="31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89000" indent="-889000" algn="l" defTabSz="457200">
              <a:buSzPct val="123000"/>
              <a:buChar char="•"/>
              <a:defRPr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Let them write their answers; no face to face interview.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353" t="0" r="0" b="0"/>
          <a:stretch>
            <a:fillRect/>
          </a:stretch>
        </p:blipFill>
        <p:spPr>
          <a:xfrm>
            <a:off x="10988485" y="2295128"/>
            <a:ext cx="12538901" cy="9125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elf-Publishing Venues"/>
          <p:cNvSpPr txBox="1"/>
          <p:nvPr/>
        </p:nvSpPr>
        <p:spPr>
          <a:xfrm>
            <a:off x="5753048" y="1474616"/>
            <a:ext cx="12877903" cy="150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200">
                <a:solidFill>
                  <a:srgbClr val="011993"/>
                </a:solidFill>
              </a:defRPr>
            </a:lvl1pPr>
          </a:lstStyle>
          <a:p>
            <a:pPr/>
            <a:r>
              <a:t>Self-Publishing Venues</a:t>
            </a:r>
          </a:p>
        </p:txBody>
      </p:sp>
      <p:sp>
        <p:nvSpPr>
          <p:cNvPr id="206" name="Barnes and Noble (with shipping - painfully slow)…"/>
          <p:cNvSpPr txBox="1"/>
          <p:nvPr/>
        </p:nvSpPr>
        <p:spPr>
          <a:xfrm>
            <a:off x="3620689" y="3457651"/>
            <a:ext cx="17142623" cy="804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6500"/>
            </a:pPr>
            <a:r>
              <a:t>Barnes and Noble </a:t>
            </a:r>
            <a:r>
              <a:rPr i="1" sz="5100"/>
              <a:t>(with shipping - painfully slow)</a:t>
            </a:r>
          </a:p>
          <a:p>
            <a:pPr algn="l">
              <a:defRPr sz="5400"/>
            </a:pPr>
            <a:r>
              <a:t>Hardcover color journal $33 per 1 unit (500 pages)</a:t>
            </a:r>
          </a:p>
          <a:p>
            <a:pPr algn="l">
              <a:defRPr sz="5400"/>
            </a:pPr>
            <a:r>
              <a:t>Hardcover memoir color $21.24 1 unit (200 pages)</a:t>
            </a:r>
          </a:p>
          <a:p>
            <a:pPr algn="l">
              <a:defRPr b="1" sz="6500"/>
            </a:pPr>
            <a:r>
              <a:t>Amazon </a:t>
            </a:r>
            <a:r>
              <a:rPr i="1" sz="5100"/>
              <a:t>(without shipping)</a:t>
            </a:r>
          </a:p>
          <a:p>
            <a:pPr algn="l">
              <a:defRPr sz="5400"/>
            </a:pPr>
            <a:r>
              <a:t>Hardcover color journal $67.05 per 1 unit (500 pages)</a:t>
            </a:r>
          </a:p>
          <a:p>
            <a:pPr algn="l">
              <a:defRPr sz="5400"/>
            </a:pPr>
            <a:r>
              <a:t>Soft cover memoir b&amp;w $5.97 per 1 unit</a:t>
            </a:r>
          </a:p>
          <a:p>
            <a:pPr algn="l">
              <a:defRPr sz="5400"/>
            </a:pPr>
            <a:r>
              <a:t>Digital Edition (Kindle) -$3, full color, 500+ pages</a:t>
            </a:r>
          </a:p>
          <a:p>
            <a:pPr algn="l">
              <a:defRPr b="1" sz="6500"/>
            </a:pPr>
            <a:r>
              <a:t>Other Self-Publishing Firms Online</a:t>
            </a:r>
          </a:p>
          <a:p>
            <a:pPr algn="l">
              <a:defRPr sz="5400"/>
            </a:pPr>
            <a:r>
              <a:t>Roughly $44 per book 24 unit minimum </a:t>
            </a:r>
            <a:r>
              <a:rPr i="1" sz="4400"/>
              <a:t>(quality unknown)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The_Los_Angeles_Times_Thu__Oct_31__1991_.jpg" descr="The_Los_Angeles_Times_Thu__Oct_31__1991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305" y="898699"/>
            <a:ext cx="22843390" cy="415153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Writing Samples"/>
          <p:cNvSpPr txBox="1"/>
          <p:nvPr>
            <p:ph type="body" sz="quarter" idx="1"/>
          </p:nvPr>
        </p:nvSpPr>
        <p:spPr>
          <a:xfrm>
            <a:off x="2283352" y="4889948"/>
            <a:ext cx="19817296" cy="3009961"/>
          </a:xfrm>
          <a:prstGeom prst="rect">
            <a:avLst/>
          </a:prstGeom>
        </p:spPr>
        <p:txBody>
          <a:bodyPr/>
          <a:lstStyle>
            <a:lvl1pPr defTabSz="2145738">
              <a:defRPr spc="-189" sz="18920"/>
            </a:lvl1pPr>
          </a:lstStyle>
          <a:p>
            <a:pPr/>
            <a:r>
              <a:t>Writing Samples</a:t>
            </a:r>
          </a:p>
        </p:txBody>
      </p:sp>
      <p:pic>
        <p:nvPicPr>
          <p:cNvPr id="210" name="06 Apr 1976, Page 1 - Redlands Daily Facts at Newspapers.jpg" descr="06 Apr 1976, Page 1 - Redlands Daily Facts at Newspaper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896" y="8107899"/>
            <a:ext cx="10298384" cy="470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Apr-13-1976-Santa-Ana-Register-p-18.jpg" descr="Apr-13-1976-Santa-Ana-Register-p-1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41527" y="8046218"/>
            <a:ext cx="11957064" cy="4795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2"/>
      <p:bldP build="whole" bldLvl="1" animBg="1" rev="0" advAuto="0" spid="211" grpId="3"/>
      <p:bldP build="whole" bldLvl="1" animBg="1" rev="0" advAuto="0" spid="20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hank you for coming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 for coming</a:t>
            </a:r>
          </a:p>
          <a:p>
            <a:pPr/>
            <a:r>
              <a:t>~ get writing!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A modern white building with glass panels against a clear, blue sky" descr="A modern white building with glass panels against a clear, blue sk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753" r="0" b="17165"/>
          <a:stretch>
            <a:fillRect/>
          </a:stretch>
        </p:blipFill>
        <p:spPr>
          <a:xfrm>
            <a:off x="12192000" y="1270000"/>
            <a:ext cx="10922000" cy="11176000"/>
          </a:xfrm>
          <a:prstGeom prst="rect">
            <a:avLst/>
          </a:prstGeom>
        </p:spPr>
      </p:pic>
      <p:sp>
        <p:nvSpPr>
          <p:cNvPr id="159" name="Dr. Judith Landau…"/>
          <p:cNvSpPr txBox="1"/>
          <p:nvPr>
            <p:ph type="title"/>
          </p:nvPr>
        </p:nvSpPr>
        <p:spPr>
          <a:xfrm>
            <a:off x="1206500" y="1270000"/>
            <a:ext cx="10551445" cy="5882273"/>
          </a:xfrm>
          <a:prstGeom prst="rect">
            <a:avLst/>
          </a:prstGeom>
        </p:spPr>
        <p:txBody>
          <a:bodyPr/>
          <a:lstStyle/>
          <a:p>
            <a:pPr/>
            <a:r>
              <a:t>Dr. Judith Landau</a:t>
            </a:r>
          </a:p>
          <a:p>
            <a:pPr>
              <a:defRPr b="0" i="1" spc="-105" sz="5300"/>
            </a:pPr>
            <a:r>
              <a:t>MD, DPM, LMFT, CFLE, CIP, CAI</a:t>
            </a:r>
          </a:p>
          <a:p>
            <a:pPr>
              <a:defRPr b="0" i="1" spc="-105" sz="5300"/>
            </a:pPr>
          </a:p>
          <a:p>
            <a:pPr>
              <a:defRPr i="1"/>
            </a:pPr>
            <a:r>
              <a:t>ARISE</a:t>
            </a:r>
          </a:p>
          <a:p>
            <a:pPr/>
          </a:p>
        </p:txBody>
      </p:sp>
      <p:sp>
        <p:nvSpPr>
          <p:cNvPr id="160" name="Generational Trauma…"/>
          <p:cNvSpPr txBox="1"/>
          <p:nvPr>
            <p:ph type="body" sz="quarter" idx="1"/>
          </p:nvPr>
        </p:nvSpPr>
        <p:spPr>
          <a:xfrm>
            <a:off x="1206500" y="5885472"/>
            <a:ext cx="9779000" cy="1945056"/>
          </a:xfrm>
          <a:prstGeom prst="rect">
            <a:avLst/>
          </a:prstGeom>
        </p:spPr>
        <p:txBody>
          <a:bodyPr/>
          <a:lstStyle/>
          <a:p>
            <a:pPr/>
            <a:r>
              <a:t>Generational Trauma</a:t>
            </a:r>
          </a:p>
          <a:p>
            <a:pPr/>
            <a:r>
              <a:t>Family Transitional Therapy</a:t>
            </a:r>
          </a:p>
        </p:txBody>
      </p:sp>
      <p:sp>
        <p:nvSpPr>
          <p:cNvPr id="161" name="Do you have trauma in your family history"/>
          <p:cNvSpPr txBox="1"/>
          <p:nvPr/>
        </p:nvSpPr>
        <p:spPr>
          <a:xfrm>
            <a:off x="1069894" y="7524174"/>
            <a:ext cx="10052212" cy="261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400"/>
            </a:lvl1pPr>
          </a:lstStyle>
          <a:p>
            <a:pPr/>
            <a:r>
              <a:t>Do you have trauma in your family history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onnectedness Study: Risk taking sex"/>
          <p:cNvSpPr txBox="1"/>
          <p:nvPr/>
        </p:nvSpPr>
        <p:spPr>
          <a:xfrm>
            <a:off x="3165272" y="1134715"/>
            <a:ext cx="18053457" cy="1304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Connectedness Study: Risk taking sex</a:t>
            </a:r>
          </a:p>
        </p:txBody>
      </p:sp>
      <p:sp>
        <p:nvSpPr>
          <p:cNvPr id="164" name="Sample 1: Women in a STD Medical Clinic…"/>
          <p:cNvSpPr txBox="1"/>
          <p:nvPr/>
        </p:nvSpPr>
        <p:spPr>
          <a:xfrm>
            <a:off x="4258957" y="2658551"/>
            <a:ext cx="15866086" cy="2785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Sample 1: Women in a STD Medical Clinic</a:t>
            </a:r>
          </a:p>
          <a:p>
            <a:pPr>
              <a:defRPr sz="59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Sample 2: Center for Troubled Adolescent Girls</a:t>
            </a:r>
          </a:p>
          <a:p>
            <a:pPr>
              <a:defRPr sz="59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Control: Women at a Community Center</a:t>
            </a:r>
          </a:p>
        </p:txBody>
      </p:sp>
      <p:sp>
        <p:nvSpPr>
          <p:cNvPr id="165" name="How well they knew their family stories across multiple generations."/>
          <p:cNvSpPr txBox="1"/>
          <p:nvPr/>
        </p:nvSpPr>
        <p:spPr>
          <a:xfrm>
            <a:off x="2931308" y="6466779"/>
            <a:ext cx="20477184" cy="2059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84199" indent="-584199" algn="l">
              <a:buSzPct val="123000"/>
              <a:buChar char="•"/>
              <a:defRPr sz="6500">
                <a:solidFill>
                  <a:srgbClr val="000000"/>
                </a:solidFill>
              </a:defRPr>
            </a:lvl1pPr>
          </a:lstStyle>
          <a:p>
            <a:pPr/>
            <a:r>
              <a:t>How well they knew their family stories across multiple generations.</a:t>
            </a:r>
          </a:p>
        </p:txBody>
      </p:sp>
      <p:sp>
        <p:nvSpPr>
          <p:cNvPr id="166" name="How well they knew their culture."/>
          <p:cNvSpPr txBox="1"/>
          <p:nvPr/>
        </p:nvSpPr>
        <p:spPr>
          <a:xfrm>
            <a:off x="2931308" y="8876093"/>
            <a:ext cx="20477184" cy="106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84199" indent="-584199" algn="l">
              <a:buSzPct val="123000"/>
              <a:buChar char="•"/>
              <a:defRPr sz="6500">
                <a:solidFill>
                  <a:srgbClr val="000000"/>
                </a:solidFill>
              </a:defRPr>
            </a:lvl1pPr>
          </a:lstStyle>
          <a:p>
            <a:pPr/>
            <a:r>
              <a:t>How well they knew their culture.</a:t>
            </a:r>
          </a:p>
        </p:txBody>
      </p:sp>
      <p:sp>
        <p:nvSpPr>
          <p:cNvPr id="167" name="How much contact they had with family members"/>
          <p:cNvSpPr txBox="1"/>
          <p:nvPr/>
        </p:nvSpPr>
        <p:spPr>
          <a:xfrm>
            <a:off x="2931308" y="10294806"/>
            <a:ext cx="20477184" cy="106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84199" indent="-584199" algn="l">
              <a:buSzPct val="123000"/>
              <a:buChar char="•"/>
              <a:defRPr sz="6500">
                <a:solidFill>
                  <a:srgbClr val="000000"/>
                </a:solidFill>
              </a:defRPr>
            </a:lvl1pPr>
          </a:lstStyle>
          <a:p>
            <a:pPr/>
            <a:r>
              <a:t>How much contact they had with family members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  <p:bldP build="whole" bldLvl="1" animBg="1" rev="0" advAuto="0" spid="167" grpId="4"/>
      <p:bldP build="whole" bldLvl="1" animBg="1" rev="0" advAuto="0" spid="165" grpId="2"/>
      <p:bldP build="whole" bldLvl="1" animBg="1" rev="0" advAuto="0" spid="166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Highest…"/>
          <p:cNvSpPr txBox="1"/>
          <p:nvPr/>
        </p:nvSpPr>
        <p:spPr>
          <a:xfrm>
            <a:off x="670799" y="1801295"/>
            <a:ext cx="10851774" cy="10113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9200">
                <a:solidFill>
                  <a:srgbClr val="CB3723"/>
                </a:solidFill>
              </a:defRPr>
            </a:pPr>
            <a:r>
              <a:t>Highest</a:t>
            </a:r>
          </a:p>
          <a:p>
            <a:pPr>
              <a:defRPr b="1" sz="9200">
                <a:solidFill>
                  <a:srgbClr val="CB3723"/>
                </a:solidFill>
              </a:defRPr>
            </a:pPr>
          </a:p>
          <a:p>
            <a:pPr>
              <a:defRPr b="1" sz="9200">
                <a:solidFill>
                  <a:srgbClr val="CB3723"/>
                </a:solidFill>
              </a:defRPr>
            </a:pPr>
          </a:p>
          <a:p>
            <a:pPr>
              <a:defRPr b="1" sz="9200">
                <a:solidFill>
                  <a:srgbClr val="BD8417"/>
                </a:solidFill>
              </a:defRPr>
            </a:pPr>
            <a:r>
              <a:t>Second lowest</a:t>
            </a:r>
          </a:p>
          <a:p>
            <a:pPr>
              <a:defRPr b="1" sz="9200">
                <a:solidFill>
                  <a:srgbClr val="CB3723"/>
                </a:solidFill>
              </a:defRPr>
            </a:pPr>
          </a:p>
          <a:p>
            <a:pPr>
              <a:defRPr b="1" sz="9200">
                <a:solidFill>
                  <a:srgbClr val="CB3723"/>
                </a:solidFill>
              </a:defRPr>
            </a:pPr>
          </a:p>
          <a:p>
            <a:pPr>
              <a:defRPr b="1" sz="9200">
                <a:solidFill>
                  <a:srgbClr val="11A611"/>
                </a:solidFill>
              </a:defRPr>
            </a:pPr>
            <a:r>
              <a:t>Lowest</a:t>
            </a:r>
          </a:p>
        </p:txBody>
      </p:sp>
      <p:sp>
        <p:nvSpPr>
          <p:cNvPr id="170" name="Knew family stories…"/>
          <p:cNvSpPr txBox="1"/>
          <p:nvPr/>
        </p:nvSpPr>
        <p:spPr>
          <a:xfrm>
            <a:off x="12397126" y="10479621"/>
            <a:ext cx="11197664" cy="253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8000">
                <a:solidFill>
                  <a:srgbClr val="11A611"/>
                </a:solidFill>
              </a:defRPr>
            </a:pPr>
            <a:r>
              <a:t>Knew family stories </a:t>
            </a:r>
          </a:p>
          <a:p>
            <a:pPr>
              <a:defRPr b="1" sz="8000">
                <a:solidFill>
                  <a:srgbClr val="11A611"/>
                </a:solidFill>
              </a:defRPr>
            </a:pPr>
            <a:r>
              <a:t>of resilience</a:t>
            </a:r>
          </a:p>
        </p:txBody>
      </p:sp>
      <p:sp>
        <p:nvSpPr>
          <p:cNvPr id="171" name="Knew family stories of extreme vulnerability"/>
          <p:cNvSpPr txBox="1"/>
          <p:nvPr/>
        </p:nvSpPr>
        <p:spPr>
          <a:xfrm>
            <a:off x="11897915" y="6242315"/>
            <a:ext cx="11076822" cy="253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000">
                <a:solidFill>
                  <a:srgbClr val="BD8417"/>
                </a:solidFill>
              </a:defRPr>
            </a:lvl1pPr>
          </a:lstStyle>
          <a:p>
            <a:pPr/>
            <a:r>
              <a:t>Knew family stories of extreme vulnerability</a:t>
            </a:r>
          </a:p>
        </p:txBody>
      </p:sp>
      <p:sp>
        <p:nvSpPr>
          <p:cNvPr id="172" name="Did not know any family stories"/>
          <p:cNvSpPr txBox="1"/>
          <p:nvPr/>
        </p:nvSpPr>
        <p:spPr>
          <a:xfrm>
            <a:off x="13599131" y="1979610"/>
            <a:ext cx="8793655" cy="253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000">
                <a:solidFill>
                  <a:srgbClr val="CB3723"/>
                </a:solidFill>
              </a:defRPr>
            </a:lvl1pPr>
          </a:lstStyle>
          <a:p>
            <a:pPr/>
            <a:r>
              <a:t>Did not know any family stories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2"/>
      <p:bldP build="whole" bldLvl="1" animBg="1" rev="0" advAuto="0" spid="170" grpId="1"/>
      <p:bldP build="whole" bldLvl="1" animBg="1" rev="0" advAuto="0" spid="17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tories of Resilience"/>
          <p:cNvSpPr txBox="1"/>
          <p:nvPr/>
        </p:nvSpPr>
        <p:spPr>
          <a:xfrm>
            <a:off x="1188502" y="4705438"/>
            <a:ext cx="22006996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Stories of Resilience</a:t>
            </a:r>
          </a:p>
        </p:txBody>
      </p:sp>
      <p:sp>
        <p:nvSpPr>
          <p:cNvPr id="175" name="The difference - One group viewed themselves as survivors and the other group viewed themselves as victims caught in an inescapable cycle."/>
          <p:cNvSpPr txBox="1"/>
          <p:nvPr/>
        </p:nvSpPr>
        <p:spPr>
          <a:xfrm>
            <a:off x="2040041" y="9303065"/>
            <a:ext cx="20821811" cy="327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000">
                <a:solidFill>
                  <a:srgbClr val="000000"/>
                </a:solidFill>
              </a:defRPr>
            </a:lvl1pPr>
          </a:lstStyle>
          <a:p>
            <a:pPr/>
            <a:r>
              <a:t>The difference - One group viewed themselves as survivors and the other group viewed themselves as victims caught in an inescapable cycle.</a:t>
            </a:r>
          </a:p>
        </p:txBody>
      </p:sp>
      <p:sp>
        <p:nvSpPr>
          <p:cNvPr id="176" name="Stories of Extreme Vulnerability"/>
          <p:cNvSpPr txBox="1"/>
          <p:nvPr/>
        </p:nvSpPr>
        <p:spPr>
          <a:xfrm>
            <a:off x="1188502" y="936244"/>
            <a:ext cx="22006996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Stories of Extreme Vulnerability</a:t>
            </a:r>
          </a:p>
        </p:txBody>
      </p:sp>
      <p:sp>
        <p:nvSpPr>
          <p:cNvPr id="177" name="Murder, suicide, addiction and abuse across multiple generations."/>
          <p:cNvSpPr txBox="1"/>
          <p:nvPr/>
        </p:nvSpPr>
        <p:spPr>
          <a:xfrm>
            <a:off x="1324749" y="2447844"/>
            <a:ext cx="21734502" cy="2084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600">
                <a:solidFill>
                  <a:srgbClr val="000000"/>
                </a:solidFill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 Neue"/>
              </a:rPr>
              <a:t>Murder, suicide, addiction and abuse across multiple generations. </a:t>
            </a:r>
          </a:p>
        </p:txBody>
      </p:sp>
      <p:sp>
        <p:nvSpPr>
          <p:cNvPr id="178" name="Murder, suicide, addiction and abuse across multiple generations."/>
          <p:cNvSpPr txBox="1"/>
          <p:nvPr/>
        </p:nvSpPr>
        <p:spPr>
          <a:xfrm>
            <a:off x="1324749" y="6290531"/>
            <a:ext cx="21734502" cy="2084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600">
                <a:solidFill>
                  <a:srgbClr val="000000"/>
                </a:solidFill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 Neue"/>
              </a:rPr>
              <a:t>Murder, suicide, addiction and abuse across multiple generations.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3"/>
      <p:bldP build="whole" bldLvl="1" animBg="1" rev="0" advAuto="0" spid="177" grpId="1"/>
      <p:bldP build="whole" bldLvl="1" animBg="1" rev="0" advAuto="0" spid="17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Family History Holds Power"/>
          <p:cNvSpPr txBox="1"/>
          <p:nvPr>
            <p:ph type="body" sz="quarter" idx="1"/>
          </p:nvPr>
        </p:nvSpPr>
        <p:spPr>
          <a:xfrm>
            <a:off x="1172797" y="509873"/>
            <a:ext cx="22038406" cy="2456876"/>
          </a:xfrm>
          <a:prstGeom prst="rect">
            <a:avLst/>
          </a:prstGeom>
        </p:spPr>
        <p:txBody>
          <a:bodyPr/>
          <a:lstStyle>
            <a:lvl1pPr>
              <a:defRPr spc="-280" sz="14000">
                <a:solidFill>
                  <a:srgbClr val="BC6B32"/>
                </a:solidFill>
              </a:defRPr>
            </a:lvl1pPr>
          </a:lstStyle>
          <a:p>
            <a:pPr/>
            <a:r>
              <a:t>Family History Holds Power</a:t>
            </a:r>
          </a:p>
        </p:txBody>
      </p:sp>
      <p:sp>
        <p:nvSpPr>
          <p:cNvPr id="181" name="Do create a narrative of resilience."/>
          <p:cNvSpPr txBox="1"/>
          <p:nvPr/>
        </p:nvSpPr>
        <p:spPr>
          <a:xfrm>
            <a:off x="3276028" y="6118927"/>
            <a:ext cx="17831944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0">
                <a:solidFill>
                  <a:srgbClr val="000000"/>
                </a:solidFill>
              </a:defRPr>
            </a:pPr>
            <a:r>
              <a:rPr b="1"/>
              <a:t>Do create</a:t>
            </a:r>
            <a:r>
              <a:t> a narrative of resilience.</a:t>
            </a:r>
          </a:p>
        </p:txBody>
      </p:sp>
      <p:sp>
        <p:nvSpPr>
          <p:cNvPr id="182" name="Traumatized readers won’t read…"/>
          <p:cNvSpPr txBox="1"/>
          <p:nvPr/>
        </p:nvSpPr>
        <p:spPr>
          <a:xfrm>
            <a:off x="5754496" y="8538947"/>
            <a:ext cx="12875007" cy="3759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/>
            </a:pPr>
            <a:r>
              <a:t>Traumatized readers won’t read </a:t>
            </a:r>
          </a:p>
          <a:p>
            <a:pPr>
              <a:defRPr sz="7000"/>
            </a:pPr>
            <a:r>
              <a:t>or recommend your stories.</a:t>
            </a:r>
          </a:p>
          <a:p>
            <a:pPr>
              <a:defRPr sz="3200"/>
            </a:pPr>
          </a:p>
          <a:p>
            <a:pPr>
              <a:defRPr sz="7000"/>
            </a:pPr>
            <a:r>
              <a:t>We must convey trauma artfully.</a:t>
            </a:r>
          </a:p>
        </p:txBody>
      </p:sp>
      <p:sp>
        <p:nvSpPr>
          <p:cNvPr id="183" name="Do not avoid past trauma."/>
          <p:cNvSpPr txBox="1"/>
          <p:nvPr/>
        </p:nvSpPr>
        <p:spPr>
          <a:xfrm>
            <a:off x="5391149" y="3935533"/>
            <a:ext cx="13601701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0">
                <a:solidFill>
                  <a:srgbClr val="000000"/>
                </a:solidFill>
              </a:defRPr>
            </a:pPr>
            <a:r>
              <a:rPr b="1"/>
              <a:t>Do not</a:t>
            </a:r>
            <a:r>
              <a:t> avoid past trauma.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6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3"/>
      <p:bldP build="whole" bldLvl="1" animBg="1" rev="0" advAuto="0" spid="183" grpId="1"/>
      <p:bldP build="whole" bldLvl="1" animBg="1" rev="0" advAuto="0" spid="18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tories reveal the feelings that accompanied the experience… [they enable] each family member to deal with potentially intense emotions within the context of a story and within the safety of the family unit. The act of family storytelling provides collec"/>
          <p:cNvSpPr txBox="1"/>
          <p:nvPr/>
        </p:nvSpPr>
        <p:spPr>
          <a:xfrm>
            <a:off x="1255213" y="1631950"/>
            <a:ext cx="21873573" cy="1045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b="1" sz="6700">
                <a:solidFill>
                  <a:srgbClr val="212121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</a:t>
            </a:r>
            <a:r>
              <a:rPr sz="8900"/>
              <a:t>Stories reveal the feelings that accompanied the experience… [they enable] each family member to deal with potentially intense emotions within the context of a story and within the safety of the family unit. The act of family storytelling provides collective experiences of [emotional] co-regulation…</a:t>
            </a:r>
          </a:p>
          <a:p>
            <a:pPr algn="just" defTabSz="457200">
              <a:defRPr b="1" sz="5400">
                <a:solidFill>
                  <a:srgbClr val="212121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~ </a:t>
            </a:r>
            <a:r>
              <a:rPr u="sng">
                <a:solidFill>
                  <a:srgbClr val="4C2C92"/>
                </a:solidFill>
                <a:hlinkClick r:id="rId3" invalidUrl="" action="" tgtFrame="" tooltip="" history="1" highlightClick="0" endSnd="0"/>
              </a:rPr>
              <a:t>Compas, Connor-Smith, Saltzman, Thomsen, &amp; Wadsworth, 2001</a:t>
            </a:r>
          </a:p>
        </p:txBody>
      </p:sp>
      <p:sp>
        <p:nvSpPr>
          <p:cNvPr id="186" name="Mouse study"/>
          <p:cNvSpPr txBox="1"/>
          <p:nvPr/>
        </p:nvSpPr>
        <p:spPr>
          <a:xfrm>
            <a:off x="19710607" y="12071245"/>
            <a:ext cx="185836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Mouse study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Explain the importance of knowing family trauma."/>
          <p:cNvSpPr txBox="1"/>
          <p:nvPr/>
        </p:nvSpPr>
        <p:spPr>
          <a:xfrm>
            <a:off x="1972086" y="10255201"/>
            <a:ext cx="20372910" cy="108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9000" indent="-889000" algn="l" defTabSz="457200">
              <a:buSzPct val="123000"/>
              <a:buChar char="•"/>
              <a:defRPr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Explain the importance of knowing family trauma.</a:t>
            </a:r>
          </a:p>
        </p:txBody>
      </p:sp>
      <p:sp>
        <p:nvSpPr>
          <p:cNvPr id="189" name="Have the right person ask the questions."/>
          <p:cNvSpPr txBox="1"/>
          <p:nvPr/>
        </p:nvSpPr>
        <p:spPr>
          <a:xfrm>
            <a:off x="3857556" y="11505024"/>
            <a:ext cx="16915880" cy="108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889000" indent="-889000" algn="l" defTabSz="457200">
              <a:buSzPct val="123000"/>
              <a:buChar char="•"/>
              <a:defRPr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Have the right person ask the questions.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9412" y="1108820"/>
            <a:ext cx="12918258" cy="861217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45 years"/>
          <p:cNvSpPr txBox="1"/>
          <p:nvPr/>
        </p:nvSpPr>
        <p:spPr>
          <a:xfrm>
            <a:off x="11531263" y="9931815"/>
            <a:ext cx="125455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45 years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Ask questions in chronological order and give historical context:…"/>
          <p:cNvSpPr txBox="1"/>
          <p:nvPr/>
        </p:nvSpPr>
        <p:spPr>
          <a:xfrm>
            <a:off x="12774780" y="4924156"/>
            <a:ext cx="10473136" cy="6492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89000" indent="-889000" algn="l" defTabSz="457200">
              <a:buSzPct val="123000"/>
              <a:buChar char="•"/>
              <a:defRPr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Ask questions in chronological order and give historical context:</a:t>
            </a:r>
          </a:p>
          <a:p>
            <a:pPr algn="l" defTabSz="457200">
              <a:defRPr sz="6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457200">
              <a:defRPr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5400"/>
              <a:t>Tell me about your childhood.</a:t>
            </a:r>
            <a:endParaRPr i="1" sz="5400"/>
          </a:p>
          <a:p>
            <a:pPr defTabSz="457200">
              <a:defRPr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sz="5400"/>
              <a:t>What were you doing when JFK was shot?</a:t>
            </a:r>
          </a:p>
        </p:txBody>
      </p:sp>
      <p:sp>
        <p:nvSpPr>
          <p:cNvPr id="194" name="Start light and build to the harder questions."/>
          <p:cNvSpPr txBox="1"/>
          <p:nvPr/>
        </p:nvSpPr>
        <p:spPr>
          <a:xfrm>
            <a:off x="12774780" y="2190230"/>
            <a:ext cx="10473136" cy="2104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89000" indent="-889000" algn="l" defTabSz="457200">
              <a:buSzPct val="123000"/>
              <a:buChar char="•"/>
              <a:defRPr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Start light and build to the harder questions.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22686" b="0"/>
          <a:stretch>
            <a:fillRect/>
          </a:stretch>
        </p:blipFill>
        <p:spPr>
          <a:xfrm>
            <a:off x="1069042" y="2290167"/>
            <a:ext cx="10473308" cy="9135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